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9" r:id="rId6"/>
    <p:sldId id="290" r:id="rId7"/>
    <p:sldId id="292" r:id="rId8"/>
    <p:sldId id="260" r:id="rId9"/>
    <p:sldId id="273" r:id="rId10"/>
    <p:sldId id="262" r:id="rId11"/>
    <p:sldId id="287" r:id="rId12"/>
    <p:sldId id="265" r:id="rId13"/>
    <p:sldId id="293" r:id="rId14"/>
    <p:sldId id="276" r:id="rId15"/>
    <p:sldId id="277" r:id="rId16"/>
    <p:sldId id="268" r:id="rId17"/>
    <p:sldId id="26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Sylfaen" panose="010A0502050306030303" pitchFamily="18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44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253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248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47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651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7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742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95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72594" y="779597"/>
            <a:ext cx="4263056" cy="1457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/>
              <a:t>Програмна система для обліку проведення щеплень</a:t>
            </a:r>
            <a:br>
              <a:rPr lang="uk" sz="2400" dirty="0"/>
            </a:br>
            <a:r>
              <a:rPr lang="uk" sz="2400" dirty="0"/>
              <a:t> 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ПІБ, група 	Якушев Н. О., ПЗПІ-21-10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 	</a:t>
            </a:r>
            <a:r>
              <a:rPr lang="uk-UA" dirty="0"/>
              <a:t>доц. </a:t>
            </a:r>
            <a:r>
              <a:rPr lang="uk-UA" dirty="0" err="1"/>
              <a:t>Мельнікова</a:t>
            </a:r>
            <a:r>
              <a:rPr lang="uk-UA" dirty="0"/>
              <a:t> Р. В.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12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81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Sylfaen" panose="010A0502050306030303" pitchFamily="18" charset="0"/>
              </a:rPr>
              <a:t>Проєктування бази даних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F67C0F-EC26-4ED2-8B04-2F2AB22FF2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5441" y="1091469"/>
            <a:ext cx="5893117" cy="35910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58089" y="120528"/>
            <a:ext cx="8762177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Приклад реалізації – алгоритм пошуку доступних часових слотів для запису на щеплення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7AA45-E551-48BF-B7EE-0425F8A059DB}"/>
              </a:ext>
            </a:extLst>
          </p:cNvPr>
          <p:cNvSpPr txBox="1"/>
          <p:nvPr/>
        </p:nvSpPr>
        <p:spPr>
          <a:xfrm>
            <a:off x="1850271" y="1006014"/>
            <a:ext cx="5443457" cy="3862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const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getAvailableSlots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async (req, res) =&gt;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const { date,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doctor_id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=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req.query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     try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         const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allSlots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         const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baseDate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moment.utc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(date).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startOf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('day').hour(9);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         for (let i = 0; i &lt;= 11; i++)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             const slot =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baseDate.clone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().add(i * 30, 'minutes');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    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allSlots.push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slot.format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('YYYY-MM-DD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HH:mm:ss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         const appointments = await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Appointment.findAll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13             where: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        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doctor_id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                 status: '</a:t>
            </a: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заплановано',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                 [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Op.and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]: 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17                     where(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('CONVERT', literal('date'), col('datetime')), '=', date)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18                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19 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         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         const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takenSlots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new Set(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23    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appointments.map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(appt =&gt;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        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moment.utc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appt.datetime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).format('YYYY-MM-DD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HH:mm:ss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26        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28         const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availableSlots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allSlots.filter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(slot =&gt; !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takenSlots.has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(slot));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(200).json(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availableSlots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     } catch (error)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Помилка при отриманні вільних </a:t>
            </a:r>
            <a:r>
              <a:rPr kumimoji="0" lang="uk-UA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слотів</a:t>
            </a: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:', 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33         </a:t>
            </a:r>
            <a:r>
              <a:rPr kumimoji="0" lang="en-US" altLang="uk-UA" sz="7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res.status</a:t>
            </a:r>
            <a:r>
              <a:rPr kumimoji="0" lang="en-US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(500).json({ error: '</a:t>
            </a: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Внутрішня помилка сервера' 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34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35 };</a:t>
            </a:r>
          </a:p>
        </p:txBody>
      </p:sp>
      <p:pic>
        <p:nvPicPr>
          <p:cNvPr id="11" name="Google Shape;122;p21">
            <a:extLst>
              <a:ext uri="{FF2B5EF4-FFF2-40B4-BE49-F238E27FC236}">
                <a16:creationId xmlns:a16="http://schemas.microsoft.com/office/drawing/2014/main" id="{8D69A895-05FD-4BDF-9229-EF332D07FE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30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Веб-інтерфейс користувача-пацієнта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F30F75-7D89-4B02-A751-AE7231733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0" t="20892" r="31885" b="14572"/>
          <a:stretch/>
        </p:blipFill>
        <p:spPr>
          <a:xfrm>
            <a:off x="3008334" y="3318159"/>
            <a:ext cx="2056696" cy="1670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4B4C5-CC35-486B-867B-3E63B69D8BAB}"/>
              </a:ext>
            </a:extLst>
          </p:cNvPr>
          <p:cNvSpPr txBox="1"/>
          <p:nvPr/>
        </p:nvSpPr>
        <p:spPr>
          <a:xfrm>
            <a:off x="268924" y="687680"/>
            <a:ext cx="879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Фрагменти сторінок авторизації, реєстрації та панель з доступними можливостями</a:t>
            </a:r>
            <a:endParaRPr lang="uk-UA" sz="1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7BE3D6-25F2-4D8C-A529-217A65487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39" t="10449" r="34181" b="-513"/>
          <a:stretch/>
        </p:blipFill>
        <p:spPr>
          <a:xfrm>
            <a:off x="700050" y="1350153"/>
            <a:ext cx="2110603" cy="2755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0BED1C-98C1-40FF-ADBF-E27A82199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47" y="1077332"/>
            <a:ext cx="5411893" cy="2155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Веб-інтерфейс користувача-пацієнта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4B4C5-CC35-486B-867B-3E63B69D8BAB}"/>
              </a:ext>
            </a:extLst>
          </p:cNvPr>
          <p:cNvSpPr txBox="1"/>
          <p:nvPr/>
        </p:nvSpPr>
        <p:spPr>
          <a:xfrm>
            <a:off x="268924" y="687680"/>
            <a:ext cx="879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Фрагмент сторінки для запису на щеплення</a:t>
            </a:r>
            <a:endParaRPr lang="uk-UA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FCF7BD-1612-4E26-81C5-E34E91DFA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18" y="1193359"/>
            <a:ext cx="7666977" cy="3029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510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  <a:cs typeface="Cascadia Mono ExtraLight" panose="020B0609020000020004" pitchFamily="49" charset="0"/>
              </a:rPr>
              <a:t>Веб-інтерфейс користувача</a:t>
            </a:r>
            <a:r>
              <a:rPr lang="en-US" sz="3200" dirty="0">
                <a:latin typeface="Sylfaen" panose="010A0502050306030303" pitchFamily="18" charset="0"/>
                <a:cs typeface="Cascadia Mono ExtraLight" panose="020B0609020000020004" pitchFamily="49" charset="0"/>
              </a:rPr>
              <a:t>-</a:t>
            </a:r>
            <a:r>
              <a:rPr lang="uk-UA" sz="3200">
                <a:latin typeface="Sylfaen" panose="010A0502050306030303" pitchFamily="18" charset="0"/>
                <a:cs typeface="Cascadia Mono ExtraLight" panose="020B0609020000020004" pitchFamily="49" charset="0"/>
              </a:rPr>
              <a:t>лікаря</a:t>
            </a:r>
            <a:r>
              <a:rPr lang="uk" sz="3200">
                <a:latin typeface="Sylfaen" panose="010A0502050306030303" pitchFamily="18" charset="0"/>
                <a:cs typeface="Cascadia Mono ExtraLight" panose="020B0609020000020004" pitchFamily="49" charset="0"/>
              </a:rPr>
              <a:t> </a:t>
            </a:r>
            <a:endParaRPr sz="3200" dirty="0">
              <a:latin typeface="Sylfaen" panose="010A0502050306030303" pitchFamily="18" charset="0"/>
              <a:cs typeface="Cascadia Mono ExtraLight" panose="020B0609020000020004" pitchFamily="49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D515F-684E-430C-963C-A79C68D70C42}"/>
              </a:ext>
            </a:extLst>
          </p:cNvPr>
          <p:cNvSpPr txBox="1"/>
          <p:nvPr/>
        </p:nvSpPr>
        <p:spPr>
          <a:xfrm>
            <a:off x="268924" y="687680"/>
            <a:ext cx="879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Фрагмент сторінки для роботи із записами пацієнтів на щеплення</a:t>
            </a:r>
            <a:endParaRPr lang="uk-UA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AB082-540C-4636-84FC-DBEDBBC3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303" y="1213990"/>
            <a:ext cx="6781394" cy="32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Sylfaen" panose="010A0502050306030303" pitchFamily="18" charset="0"/>
              </a:rPr>
              <a:t>Мобільний інтерфейс користувача-пацієнта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610E1-5929-4BDB-B470-C1D55EE393D2}"/>
              </a:ext>
            </a:extLst>
          </p:cNvPr>
          <p:cNvSpPr txBox="1"/>
          <p:nvPr/>
        </p:nvSpPr>
        <p:spPr>
          <a:xfrm>
            <a:off x="268925" y="701228"/>
            <a:ext cx="8793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Сторінки вибору медичного закладу, запису на щеплення та перегляду власних записів пацієнта</a:t>
            </a:r>
            <a:endParaRPr lang="uk-UA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729270-EC39-4C81-A963-F50053CFF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8"/>
          <a:stretch/>
        </p:blipFill>
        <p:spPr>
          <a:xfrm>
            <a:off x="1389485" y="1349900"/>
            <a:ext cx="1665288" cy="3549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6058E3-2F34-476B-A508-42E9118AA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51"/>
          <a:stretch/>
        </p:blipFill>
        <p:spPr>
          <a:xfrm>
            <a:off x="6089227" y="1343730"/>
            <a:ext cx="1665288" cy="3554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CF2AA5-46B8-438B-9075-45801E27B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1"/>
          <a:stretch/>
        </p:blipFill>
        <p:spPr>
          <a:xfrm>
            <a:off x="3698026" y="1349900"/>
            <a:ext cx="1662398" cy="3548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164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Тестування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D8657AB-BAAE-4097-94A0-E4CB65B32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381965"/>
              </p:ext>
            </p:extLst>
          </p:nvPr>
        </p:nvGraphicFramePr>
        <p:xfrm>
          <a:off x="318599" y="1104053"/>
          <a:ext cx="8520600" cy="31713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388">
                  <a:extLst>
                    <a:ext uri="{9D8B030D-6E8A-4147-A177-3AD203B41FA5}">
                      <a16:colId xmlns:a16="http://schemas.microsoft.com/office/drawing/2014/main" val="3436123616"/>
                    </a:ext>
                  </a:extLst>
                </a:gridCol>
                <a:gridCol w="1714911">
                  <a:extLst>
                    <a:ext uri="{9D8B030D-6E8A-4147-A177-3AD203B41FA5}">
                      <a16:colId xmlns:a16="http://schemas.microsoft.com/office/drawing/2014/main" val="1250777623"/>
                    </a:ext>
                  </a:extLst>
                </a:gridCol>
                <a:gridCol w="2279918">
                  <a:extLst>
                    <a:ext uri="{9D8B030D-6E8A-4147-A177-3AD203B41FA5}">
                      <a16:colId xmlns:a16="http://schemas.microsoft.com/office/drawing/2014/main" val="3110345228"/>
                    </a:ext>
                  </a:extLst>
                </a:gridCol>
                <a:gridCol w="2578041">
                  <a:extLst>
                    <a:ext uri="{9D8B030D-6E8A-4147-A177-3AD203B41FA5}">
                      <a16:colId xmlns:a16="http://schemas.microsoft.com/office/drawing/2014/main" val="4240807783"/>
                    </a:ext>
                  </a:extLst>
                </a:gridCol>
                <a:gridCol w="1442342">
                  <a:extLst>
                    <a:ext uri="{9D8B030D-6E8A-4147-A177-3AD203B41FA5}">
                      <a16:colId xmlns:a16="http://schemas.microsoft.com/office/drawing/2014/main" val="893440668"/>
                    </a:ext>
                  </a:extLst>
                </a:gridCol>
              </a:tblGrid>
              <a:tr h="2051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№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Тест-кейс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Вхідні дані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Очікуваний результат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</a:rPr>
                        <a:t>Результат тесту</a:t>
                      </a:r>
                      <a:endParaRPr lang="uk-UA" sz="1000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36043276"/>
                  </a:ext>
                </a:extLst>
              </a:tr>
              <a:tr h="4445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1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Авторизація пацієнта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Електронна пошта та пароль пацієнта.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Повідомлення про успішну авторизацію та перехід на екран з прийомами.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Пройдено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3020449214"/>
                  </a:ext>
                </a:extLst>
              </a:tr>
              <a:tr h="4416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2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Спроба авторизації з помилковими даними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Невірна електронна пошта або пароль пацієнта.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Повідомлення про неправильну пошту або пароль.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Пройдено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925921424"/>
                  </a:ext>
                </a:extLst>
              </a:tr>
              <a:tr h="4318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3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Перегляд усіх записів на прийом пацієнта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Токен авторизації пацієнта.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Список записів на прийом, які пов’язані саме з даним пацієнтом.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Пройдено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1395791882"/>
                  </a:ext>
                </a:extLst>
              </a:tr>
              <a:tr h="4416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4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Пошук медичних закладів за назвою міста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Назва міста.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Список медичних закладів, які знаходяться саме в даному місті.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Пройдено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3108341191"/>
                  </a:ext>
                </a:extLst>
              </a:tr>
              <a:tr h="6616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5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</a:rPr>
                        <a:t>Запис на прийом на щеплення</a:t>
                      </a:r>
                      <a:endParaRPr lang="uk-UA" sz="1000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Ідентифікатор лікаря, ідентифікатор вакцини, дата та час запису.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Повідомлення про успішне створення запису на прийом та перехід на екран перегляду прийомів.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>
                          <a:effectLst/>
                          <a:latin typeface="Sylfaen" panose="010A0502050306030303" pitchFamily="18" charset="0"/>
                        </a:rPr>
                        <a:t>Пройдено</a:t>
                      </a:r>
                      <a:endParaRPr lang="uk-UA" sz="100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1896255634"/>
                  </a:ext>
                </a:extLst>
              </a:tr>
              <a:tr h="5356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</a:rPr>
                        <a:t>6</a:t>
                      </a:r>
                      <a:endParaRPr lang="uk-UA" sz="1000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Формування довідки про вакцинацію</a:t>
                      </a: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</a:rPr>
                        <a:t>Ідентифікатор щеплення</a:t>
                      </a:r>
                      <a:endParaRPr lang="uk-UA" sz="1000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</a:rPr>
                        <a:t>Завантаження та відкриття довідки</a:t>
                      </a:r>
                      <a:endParaRPr lang="uk-UA" sz="1000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50215" algn="l"/>
                        </a:tabLst>
                      </a:pPr>
                      <a:r>
                        <a:rPr lang="uk-UA" sz="1000" dirty="0">
                          <a:effectLst/>
                          <a:latin typeface="Sylfaen" panose="010A0502050306030303" pitchFamily="18" charset="0"/>
                        </a:rPr>
                        <a:t>Пройдено</a:t>
                      </a:r>
                      <a:endParaRPr lang="uk-UA" sz="1000" dirty="0">
                        <a:effectLst/>
                        <a:latin typeface="Sylfaen" panose="010A0502050306030303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648" marR="24648" marT="0" marB="0"/>
                </a:tc>
                <a:extLst>
                  <a:ext uri="{0D108BD9-81ED-4DB2-BD59-A6C34878D82A}">
                    <a16:rowId xmlns:a16="http://schemas.microsoft.com/office/drawing/2014/main" val="344320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E4AFC2-16AE-4D73-B99E-DAAC81E1315B}"/>
              </a:ext>
            </a:extLst>
          </p:cNvPr>
          <p:cNvSpPr txBox="1"/>
          <p:nvPr/>
        </p:nvSpPr>
        <p:spPr>
          <a:xfrm>
            <a:off x="318599" y="689207"/>
            <a:ext cx="852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Таблиця результатів тестування інтерфейсу мобільного застосунку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62381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  <a:cs typeface="Cascadia Mono" panose="020B0609020000020004" pitchFamily="49" charset="0"/>
              </a:rPr>
              <a:t>Підсумки </a:t>
            </a:r>
            <a:endParaRPr sz="3200" dirty="0">
              <a:latin typeface="Sylfaen" panose="010A0502050306030303" pitchFamily="18" charset="0"/>
              <a:cs typeface="Cascadia Mono" panose="020B0609020000020004" pitchFamily="49" charset="0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90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>
                <a:latin typeface="Sylfaen" panose="010A0502050306030303" pitchFamily="18" charset="0"/>
              </a:rPr>
              <a:t>Розроблена програмна система для обліку проведення щеплень повністю відповідає поставленій задачі та вимогам реальної медичної інформаційної системи, автоматизує ключові процеси вакцинації, зменшує вплив людського фактору та спрощує взаємодію пацієнтів і лікарів. </a:t>
            </a: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>
                <a:latin typeface="Sylfaen" panose="010A0502050306030303" pitchFamily="18" charset="0"/>
              </a:rPr>
              <a:t>Система може бути впроваджена в державних і приватних медичних закладах для ведення електронного обліку щеплень, генерації довідок, управління записами пацієнтів. 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Sylfaen" panose="010A0502050306030303" pitchFamily="18" charset="0"/>
              </a:rPr>
              <a:t>Актуальність та мета роботи</a:t>
            </a:r>
            <a:endParaRPr sz="3200" dirty="0">
              <a:latin typeface="Sylfaen" panose="010A0502050306030303" pitchFamily="18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>
                <a:latin typeface="Sylfaen" panose="010A0502050306030303" pitchFamily="18" charset="0"/>
                <a:cs typeface="Arial" panose="020B0604020202020204" pitchFamily="34" charset="0"/>
              </a:rPr>
              <a:t>Після пандемії </a:t>
            </a:r>
            <a:r>
              <a:rPr lang="en-US" dirty="0">
                <a:latin typeface="Sylfaen" panose="010A0502050306030303" pitchFamily="18" charset="0"/>
                <a:cs typeface="Arial" panose="020B0604020202020204" pitchFamily="34" charset="0"/>
              </a:rPr>
              <a:t>COVID-19 </a:t>
            </a:r>
            <a:r>
              <a:rPr lang="uk-UA" dirty="0">
                <a:latin typeface="Sylfaen" panose="010A0502050306030303" pitchFamily="18" charset="0"/>
                <a:cs typeface="Arial" panose="020B0604020202020204" pitchFamily="34" charset="0"/>
              </a:rPr>
              <a:t>зросла потреба в надійних цифрових інструментах для </a:t>
            </a:r>
            <a:r>
              <a:rPr lang="uk-UA" b="1" dirty="0">
                <a:latin typeface="Sylfaen" panose="010A0502050306030303" pitchFamily="18" charset="0"/>
                <a:cs typeface="Arial" panose="020B0604020202020204" pitchFamily="34" charset="0"/>
              </a:rPr>
              <a:t>обліку щеплень</a:t>
            </a:r>
            <a:r>
              <a:rPr lang="uk-UA" dirty="0">
                <a:latin typeface="Sylfaen" panose="010A0502050306030303" pitchFamily="18" charset="0"/>
                <a:cs typeface="Arial" panose="020B0604020202020204" pitchFamily="34" charset="0"/>
              </a:rPr>
              <a:t>, оскільки паперові документи легко пошкоджуються або втрачаються. Сучасні електронні системи дозволяють ефективно зберігати та використовувати ці дані.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>
                <a:latin typeface="Sylfaen" panose="010A0502050306030303" pitchFamily="18" charset="0"/>
                <a:cs typeface="Arial" panose="020B0604020202020204" pitchFamily="34" charset="0"/>
              </a:rPr>
              <a:t>Метою кваліфікаційної роботи є розробка програмної системи для електронного обліку проведення щеплень, яка дозволяє </a:t>
            </a:r>
            <a:r>
              <a:rPr lang="uk-UA" b="1" dirty="0">
                <a:latin typeface="Sylfaen" panose="010A0502050306030303" pitchFamily="18" charset="0"/>
                <a:cs typeface="Arial" panose="020B0604020202020204" pitchFamily="34" charset="0"/>
              </a:rPr>
              <a:t>пацієнтам та лікарям </a:t>
            </a:r>
            <a:r>
              <a:rPr lang="uk-UA" dirty="0">
                <a:latin typeface="Sylfaen" panose="010A0502050306030303" pitchFamily="18" charset="0"/>
                <a:cs typeface="Arial" panose="020B0604020202020204" pitchFamily="34" charset="0"/>
              </a:rPr>
              <a:t>зручно керувати даними та процесами про </a:t>
            </a:r>
            <a:r>
              <a:rPr lang="uk-UA" b="1" dirty="0">
                <a:latin typeface="Sylfaen" panose="010A0502050306030303" pitchFamily="18" charset="0"/>
                <a:cs typeface="Arial" panose="020B0604020202020204" pitchFamily="34" charset="0"/>
              </a:rPr>
              <a:t>вакцинацію</a:t>
            </a:r>
            <a:r>
              <a:rPr lang="uk-UA" dirty="0">
                <a:latin typeface="Sylfaen" panose="010A0502050306030303" pitchFamily="18" charset="0"/>
                <a:cs typeface="Arial" panose="020B0604020202020204" pitchFamily="34" charset="0"/>
              </a:rPr>
              <a:t>, забезпечуючи їхню надійність, доступність та безпеку.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latin typeface="+mn-lt"/>
              </a:rPr>
              <a:t>2</a:t>
            </a:fld>
            <a:endParaRPr lang="uk-UA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Огляд аналогів</a:t>
            </a:r>
            <a:endParaRPr sz="3200" dirty="0">
              <a:latin typeface="Sylfaen" panose="010A0502050306030303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006335"/>
            <a:ext cx="3974550" cy="3491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Helsi</a:t>
            </a:r>
            <a:endParaRPr lang="uk-UA" sz="2100" b="1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Переваги:</a:t>
            </a:r>
          </a:p>
          <a:p>
            <a:pPr marL="285750" lvl="0" indent="-285750" algn="just" rtl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доступ до центральної державної бази медичних даних;</a:t>
            </a:r>
          </a:p>
          <a:p>
            <a:pPr marL="285750" lvl="0" indent="-285750" algn="just" rtl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швидкий доступ до електронної картки;</a:t>
            </a:r>
          </a:p>
          <a:p>
            <a:pPr marL="285750" lvl="0" indent="-285750" algn="just" rtl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повна автоматизація роботи медичних закладів.</a:t>
            </a:r>
            <a:endParaRPr lang="en-US" sz="1500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Недоліки:</a:t>
            </a:r>
          </a:p>
          <a:p>
            <a:pPr marL="285750" lvl="0" indent="-285750" algn="just" rtl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відсутність закладів із невеликих міст/селищ</a:t>
            </a:r>
            <a:r>
              <a:rPr lang="en-US" sz="15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:</a:t>
            </a:r>
            <a:endParaRPr lang="uk-UA" sz="1500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5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Times New Roman" panose="02020603050405020304" pitchFamily="18" charset="0"/>
              </a:rPr>
              <a:t>немає можливості отримати електронну довідку про щеплення.</a:t>
            </a:r>
          </a:p>
          <a:p>
            <a:pPr marL="285750" lvl="0" indent="-285750" algn="just" rtl="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uk-UA" sz="1400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1026" name="Picture 2" descr="Helsi.me: приложения для Android в Google Play">
            <a:extLst>
              <a:ext uri="{FF2B5EF4-FFF2-40B4-BE49-F238E27FC236}">
                <a16:creationId xmlns:a16="http://schemas.microsoft.com/office/drawing/2014/main" id="{AAB6687A-C3D9-4154-A7D1-486743920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19400" r="11418" b="29340"/>
          <a:stretch/>
        </p:blipFill>
        <p:spPr bwMode="auto">
          <a:xfrm>
            <a:off x="1556986" y="790319"/>
            <a:ext cx="1483978" cy="99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ЕСОЗ України · GitHub">
            <a:extLst>
              <a:ext uri="{FF2B5EF4-FFF2-40B4-BE49-F238E27FC236}">
                <a16:creationId xmlns:a16="http://schemas.microsoft.com/office/drawing/2014/main" id="{F33643A5-9D35-4070-8C12-AD6083B1E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388" y="852973"/>
            <a:ext cx="1089425" cy="10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9;p15">
            <a:extLst>
              <a:ext uri="{FF2B5EF4-FFF2-40B4-BE49-F238E27FC236}">
                <a16:creationId xmlns:a16="http://schemas.microsoft.com/office/drawing/2014/main" id="{9AE1CF92-33A3-4D8B-AB09-9ABCCAF898F6}"/>
              </a:ext>
            </a:extLst>
          </p:cNvPr>
          <p:cNvSpPr txBox="1">
            <a:spLocks/>
          </p:cNvSpPr>
          <p:nvPr/>
        </p:nvSpPr>
        <p:spPr>
          <a:xfrm>
            <a:off x="4699086" y="1006335"/>
            <a:ext cx="397455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spcBef>
                <a:spcPts val="1500"/>
              </a:spcBef>
              <a:buFont typeface="Open Sans"/>
              <a:buNone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  <a:cs typeface="Arial" panose="020B0604020202020204" pitchFamily="34" charset="0"/>
              </a:rPr>
              <a:t>eHealth</a:t>
            </a:r>
            <a:endParaRPr lang="uk-UA" sz="1400" b="1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Переваги:</a:t>
            </a:r>
          </a:p>
          <a:p>
            <a:pPr marL="285750" lvl="0" indent="-285750" algn="just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підтримка гнучкої інтеграції для медичних закладів;</a:t>
            </a:r>
          </a:p>
          <a:p>
            <a:pPr marL="285750" lvl="0" indent="-285750" algn="just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можливість створення власної керованої платформи;</a:t>
            </a:r>
          </a:p>
          <a:p>
            <a:pPr marL="285750" lvl="0" indent="-285750" algn="just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інтеграція з аптечними системами.</a:t>
            </a:r>
          </a:p>
          <a:p>
            <a:pPr marL="0" lvl="0" indent="0" algn="just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4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Недоліки:</a:t>
            </a:r>
          </a:p>
          <a:p>
            <a:pPr marL="285750" lvl="0" indent="-285750" algn="just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відсутній єдиний портал з реєстрацією, кабінетами користувачів;</a:t>
            </a:r>
          </a:p>
          <a:p>
            <a:pPr marL="285750" lvl="0" indent="-285750" algn="just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немає функціоналу для обліку щеплень та формування довідок.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uk-UA" sz="1400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78836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Постановка задачі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9" name="Google Shape;86;p16">
            <a:extLst>
              <a:ext uri="{FF2B5EF4-FFF2-40B4-BE49-F238E27FC236}">
                <a16:creationId xmlns:a16="http://schemas.microsoft.com/office/drawing/2014/main" id="{830B63DB-AA55-4C0F-B86B-BD2A1A5AC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2445327"/>
            <a:ext cx="3361582" cy="1493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Aft>
                <a:spcPts val="600"/>
              </a:spcAft>
              <a:buNone/>
            </a:pPr>
            <a:r>
              <a:rPr lang="uk-UA" sz="1600" b="1" dirty="0">
                <a:latin typeface="Sylfaen" panose="010A0502050306030303" pitchFamily="18" charset="0"/>
              </a:rPr>
              <a:t>Користувачі системи</a:t>
            </a:r>
            <a:r>
              <a:rPr lang="uk-UA" sz="1600" dirty="0">
                <a:latin typeface="Sylfaen" panose="010A0502050306030303" pitchFamily="18" charset="0"/>
              </a:rPr>
              <a:t>:</a:t>
            </a:r>
          </a:p>
          <a:p>
            <a:pPr marL="171450" lvl="0" indent="-171450" algn="just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uk-UA" sz="1600" dirty="0">
                <a:latin typeface="Sylfaen" panose="010A0502050306030303" pitchFamily="18" charset="0"/>
              </a:rPr>
              <a:t>пацієнти;</a:t>
            </a:r>
          </a:p>
          <a:p>
            <a:pPr marL="171450" lvl="0" indent="-171450" algn="just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uk-UA" sz="1600" dirty="0">
                <a:latin typeface="Sylfaen" panose="010A0502050306030303" pitchFamily="18" charset="0"/>
              </a:rPr>
              <a:t>медичні працівники;</a:t>
            </a:r>
          </a:p>
          <a:p>
            <a:pPr marL="171450" lvl="0" indent="-171450" algn="just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uk-UA" sz="1600" dirty="0">
                <a:latin typeface="Sylfaen" panose="010A0502050306030303" pitchFamily="18" charset="0"/>
              </a:rPr>
              <a:t>адміністратори.</a:t>
            </a:r>
          </a:p>
          <a:p>
            <a:pPr marL="0" lvl="0" indent="0" algn="just" rtl="0">
              <a:lnSpc>
                <a:spcPct val="110000"/>
              </a:lnSpc>
              <a:buNone/>
            </a:pPr>
            <a:endParaRPr lang="uk-UA" sz="1600" dirty="0">
              <a:latin typeface="Sylfaen" panose="010A05020503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B24EC-28A5-4D69-9129-449399C46495}"/>
              </a:ext>
            </a:extLst>
          </p:cNvPr>
          <p:cNvSpPr txBox="1"/>
          <p:nvPr/>
        </p:nvSpPr>
        <p:spPr>
          <a:xfrm>
            <a:off x="178836" y="1032282"/>
            <a:ext cx="8782283" cy="116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450215" algn="l"/>
              </a:tabLst>
            </a:pPr>
            <a:r>
              <a:rPr lang="uk-UA" sz="1600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Розробити </a:t>
            </a:r>
            <a:r>
              <a:rPr lang="uk-UA" sz="1600" b="1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програмну систему для обліку проведення щеплень</a:t>
            </a:r>
            <a:r>
              <a:rPr lang="uk-UA" sz="1600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, яка включає </a:t>
            </a:r>
            <a:r>
              <a:rPr lang="uk-UA" sz="1600" b="1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веб-застосунок та мобільний застосунок</a:t>
            </a:r>
            <a:r>
              <a:rPr lang="uk-UA" sz="1600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. Дана система вирішує головні проблеми та потреби людей у сфері вакцинації та надає функціональність для </a:t>
            </a:r>
            <a:r>
              <a:rPr lang="uk-UA" sz="1600" b="1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пацієнтів та лікарів </a:t>
            </a:r>
            <a:r>
              <a:rPr lang="uk-UA" sz="1600" dirty="0">
                <a:effectLst/>
                <a:latin typeface="Sylfaen" panose="010A0502050306030303" pitchFamily="18" charset="0"/>
                <a:ea typeface="Calibri" panose="020F0502020204030204" pitchFamily="34" charset="0"/>
              </a:rPr>
              <a:t>медичних закладів.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D17421-BA06-4BF4-B64B-FAC2CAFE3107}"/>
              </a:ext>
            </a:extLst>
          </p:cNvPr>
          <p:cNvSpPr txBox="1"/>
          <p:nvPr/>
        </p:nvSpPr>
        <p:spPr>
          <a:xfrm>
            <a:off x="4206240" y="2448677"/>
            <a:ext cx="4572000" cy="158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Font typeface="Open Sans"/>
              <a:buNone/>
            </a:pPr>
            <a:r>
              <a:rPr lang="ru-RU" sz="1600" b="1" dirty="0" err="1">
                <a:latin typeface="Sylfaen" panose="010A0502050306030303" pitchFamily="18" charset="0"/>
              </a:rPr>
              <a:t>Платформи</a:t>
            </a:r>
            <a:r>
              <a:rPr lang="ru-RU" sz="1600" dirty="0">
                <a:latin typeface="Sylfaen" panose="010A0502050306030303" pitchFamily="18" charset="0"/>
              </a:rPr>
              <a:t>:</a:t>
            </a:r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Sylfaen" panose="010A0502050306030303" pitchFamily="18" charset="0"/>
              </a:rPr>
              <a:t>веб-</a:t>
            </a:r>
            <a:r>
              <a:rPr lang="ru-RU" sz="1600" dirty="0" err="1">
                <a:latin typeface="Sylfaen" panose="010A0502050306030303" pitchFamily="18" charset="0"/>
              </a:rPr>
              <a:t>застосунок</a:t>
            </a:r>
            <a:r>
              <a:rPr lang="ru-RU" sz="1600" dirty="0">
                <a:latin typeface="Sylfaen" panose="010A0502050306030303" pitchFamily="18" charset="0"/>
              </a:rPr>
              <a:t> – </a:t>
            </a:r>
            <a:r>
              <a:rPr lang="ru-RU" sz="1600" dirty="0" err="1">
                <a:latin typeface="Sylfaen" panose="010A0502050306030303" pitchFamily="18" charset="0"/>
              </a:rPr>
              <a:t>повна</a:t>
            </a:r>
            <a:r>
              <a:rPr lang="ru-RU" sz="1600" dirty="0">
                <a:latin typeface="Sylfaen" panose="010A0502050306030303" pitchFamily="18" charset="0"/>
              </a:rPr>
              <a:t> </a:t>
            </a:r>
            <a:r>
              <a:rPr lang="ru-RU" sz="1600" dirty="0" err="1">
                <a:latin typeface="Sylfaen" panose="010A0502050306030303" pitchFamily="18" charset="0"/>
              </a:rPr>
              <a:t>функціональність</a:t>
            </a:r>
            <a:r>
              <a:rPr lang="ru-RU" sz="1600" dirty="0">
                <a:latin typeface="Sylfaen" panose="010A0502050306030303" pitchFamily="18" charset="0"/>
              </a:rPr>
              <a:t> для </a:t>
            </a:r>
            <a:r>
              <a:rPr lang="ru-RU" sz="1600" dirty="0" err="1">
                <a:latin typeface="Sylfaen" panose="010A0502050306030303" pitchFamily="18" charset="0"/>
              </a:rPr>
              <a:t>всіх</a:t>
            </a:r>
            <a:r>
              <a:rPr lang="ru-RU" sz="1600" dirty="0">
                <a:latin typeface="Sylfaen" panose="010A0502050306030303" pitchFamily="18" charset="0"/>
              </a:rPr>
              <a:t> </a:t>
            </a:r>
            <a:r>
              <a:rPr lang="ru-RU" sz="1600" dirty="0" err="1">
                <a:latin typeface="Sylfaen" panose="010A0502050306030303" pitchFamily="18" charset="0"/>
              </a:rPr>
              <a:t>користувачів</a:t>
            </a:r>
            <a:r>
              <a:rPr lang="ru-RU" sz="1600" dirty="0">
                <a:latin typeface="Sylfaen" panose="010A0502050306030303" pitchFamily="18" charset="0"/>
              </a:rPr>
              <a:t>;</a:t>
            </a:r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600" dirty="0" err="1">
                <a:latin typeface="Sylfaen" panose="010A0502050306030303" pitchFamily="18" charset="0"/>
              </a:rPr>
              <a:t>мобільний</a:t>
            </a:r>
            <a:r>
              <a:rPr lang="ru-RU" sz="1600" dirty="0">
                <a:latin typeface="Sylfaen" panose="010A0502050306030303" pitchFamily="18" charset="0"/>
              </a:rPr>
              <a:t> </a:t>
            </a:r>
            <a:r>
              <a:rPr lang="ru-RU" sz="1600" dirty="0" err="1">
                <a:latin typeface="Sylfaen" panose="010A0502050306030303" pitchFamily="18" charset="0"/>
              </a:rPr>
              <a:t>застосунок</a:t>
            </a:r>
            <a:r>
              <a:rPr lang="ru-RU" sz="1600" dirty="0">
                <a:latin typeface="Sylfaen" panose="010A0502050306030303" pitchFamily="18" charset="0"/>
              </a:rPr>
              <a:t> для </a:t>
            </a:r>
            <a:r>
              <a:rPr lang="ru-RU" sz="1600" dirty="0" err="1">
                <a:latin typeface="Sylfaen" panose="010A0502050306030303" pitchFamily="18" charset="0"/>
              </a:rPr>
              <a:t>операційної</a:t>
            </a:r>
            <a:r>
              <a:rPr lang="ru-RU" sz="1600" dirty="0">
                <a:latin typeface="Sylfaen" panose="010A0502050306030303" pitchFamily="18" charset="0"/>
              </a:rPr>
              <a:t> </a:t>
            </a:r>
            <a:r>
              <a:rPr lang="ru-RU" sz="1600" dirty="0" err="1">
                <a:latin typeface="Sylfaen" panose="010A0502050306030303" pitchFamily="18" charset="0"/>
              </a:rPr>
              <a:t>системи</a:t>
            </a:r>
            <a:r>
              <a:rPr lang="ru-RU" sz="1600" dirty="0">
                <a:latin typeface="Sylfaen" panose="010A0502050306030303" pitchFamily="18" charset="0"/>
              </a:rPr>
              <a:t> </a:t>
            </a:r>
            <a:r>
              <a:rPr lang="en-US" sz="1600" dirty="0">
                <a:latin typeface="Sylfaen" panose="010A0502050306030303" pitchFamily="18" charset="0"/>
              </a:rPr>
              <a:t>Android</a:t>
            </a:r>
            <a:r>
              <a:rPr lang="ru-RU" sz="1600" dirty="0">
                <a:latin typeface="Sylfaen" panose="010A0502050306030303" pitchFamily="18" charset="0"/>
              </a:rPr>
              <a:t> – для </a:t>
            </a:r>
            <a:r>
              <a:rPr lang="ru-RU" sz="1600" dirty="0" err="1">
                <a:latin typeface="Sylfaen" panose="010A0502050306030303" pitchFamily="18" charset="0"/>
              </a:rPr>
              <a:t>пацієнтів</a:t>
            </a:r>
            <a:r>
              <a:rPr lang="ru-RU" sz="1600" dirty="0">
                <a:latin typeface="Sylfaen" panose="010A0502050306030303" pitchFamily="18" charset="0"/>
              </a:rPr>
              <a:t>.</a:t>
            </a:r>
            <a:endParaRPr lang="uk-UA" sz="1600" dirty="0"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78836" y="0"/>
            <a:ext cx="896516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Функціональні можливості (користувач-пацієнт)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120B5A-8458-46B9-B847-4E1C9347A5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460" y="831300"/>
            <a:ext cx="5769610" cy="3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9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78836" y="0"/>
            <a:ext cx="8530824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Функціональні можливості (користувач-лікар)</a:t>
            </a:r>
            <a:endParaRPr sz="3200" dirty="0">
              <a:latin typeface="Sylfaen" panose="010A0502050306030303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D3E006-0B11-4226-BF73-0E566A1D66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527" y="942819"/>
            <a:ext cx="5782945" cy="3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8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8823960" cy="831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Sylfaen" panose="010A0502050306030303" pitchFamily="18" charset="0"/>
              </a:rPr>
              <a:t>Функціональні можливості (користувач-адміністратор)</a:t>
            </a:r>
            <a:endParaRPr sz="2800" dirty="0">
              <a:latin typeface="Sylfaen" panose="010A0502050306030303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96D96A-5EB4-4550-846F-B220D9E70A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0502" y="874388"/>
            <a:ext cx="6091555" cy="39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Sylfaen" panose="010A0502050306030303" pitchFamily="18" charset="0"/>
              </a:rPr>
              <a:t>Вибір технологій розробки </a:t>
            </a:r>
            <a:endParaRPr sz="3200" dirty="0">
              <a:latin typeface="Sylfaen" panose="010A0502050306030303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68925" y="1041824"/>
            <a:ext cx="5049835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Серверна частина: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 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мова програмування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JavaScript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, фреймворк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Node.js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.</a:t>
            </a: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Клієнтська частина: мова програмування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JavaScript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, </a:t>
            </a:r>
            <a:r>
              <a:rPr lang="uk-UA" sz="1600" dirty="0" err="1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бібліотка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React.js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.</a:t>
            </a: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Мобільна частина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: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 мова програмування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Kotlin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. </a:t>
            </a: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База даних: реляційна модель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Azure SQL Database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.</a:t>
            </a: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Розгортання: 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Azure Container Registry, Azure App Service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ylfaen" panose="010A0502050306030303" pitchFamily="18" charset="0"/>
              </a:rPr>
              <a:t>.</a:t>
            </a:r>
            <a:endParaRPr lang="uk-UA" sz="1600" dirty="0">
              <a:solidFill>
                <a:srgbClr val="0D0D0D"/>
              </a:solidFill>
              <a:highlight>
                <a:srgbClr val="FFFFFF"/>
              </a:highlight>
              <a:latin typeface="Sylfaen" panose="010A0502050306030303" pitchFamily="18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2050" name="Picture 2" descr="JavaScript Tutorial for Beginners : A Complete Guide | Edureka">
            <a:extLst>
              <a:ext uri="{FF2B5EF4-FFF2-40B4-BE49-F238E27FC236}">
                <a16:creationId xmlns:a16="http://schemas.microsoft.com/office/drawing/2014/main" id="{60AB18E5-56FC-4404-8717-ABFDEFF8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380319"/>
            <a:ext cx="1558953" cy="87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D3FA29-114B-424B-A0F1-2E83E472BE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237" b="27427"/>
          <a:stretch/>
        </p:blipFill>
        <p:spPr>
          <a:xfrm>
            <a:off x="7104089" y="919728"/>
            <a:ext cx="1763367" cy="746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7633B9-0C23-44BA-8602-162A16858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843" y="1690521"/>
            <a:ext cx="701623" cy="646809"/>
          </a:xfrm>
          <a:prstGeom prst="rect">
            <a:avLst/>
          </a:prstGeom>
        </p:spPr>
      </p:pic>
      <p:pic>
        <p:nvPicPr>
          <p:cNvPr id="2060" name="Picture 12" descr="Azure SQL Database v12 has landed in Azure Government - Azure Government">
            <a:extLst>
              <a:ext uri="{FF2B5EF4-FFF2-40B4-BE49-F238E27FC236}">
                <a16:creationId xmlns:a16="http://schemas.microsoft.com/office/drawing/2014/main" id="{16F7F0DE-8681-4E0E-AB97-B60CB919E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96" y="3008384"/>
            <a:ext cx="1060696" cy="106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eedback - Kotlin on the server-side - the good, and the bad">
            <a:extLst>
              <a:ext uri="{FF2B5EF4-FFF2-40B4-BE49-F238E27FC236}">
                <a16:creationId xmlns:a16="http://schemas.microsoft.com/office/drawing/2014/main" id="{8F7E398C-2504-4FF7-A872-942C48B23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29185" r="14666" b="26074"/>
          <a:stretch/>
        </p:blipFill>
        <p:spPr bwMode="auto">
          <a:xfrm>
            <a:off x="5263846" y="2571750"/>
            <a:ext cx="1668780" cy="59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ntainer Registry | Microsoft Azure Mono">
            <a:extLst>
              <a:ext uri="{FF2B5EF4-FFF2-40B4-BE49-F238E27FC236}">
                <a16:creationId xmlns:a16="http://schemas.microsoft.com/office/drawing/2014/main" id="{5C791B3D-BFC8-4997-93B6-BC085616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76" y="3538732"/>
            <a:ext cx="870305" cy="77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zure App Service · GitHub">
            <a:extLst>
              <a:ext uri="{FF2B5EF4-FFF2-40B4-BE49-F238E27FC236}">
                <a16:creationId xmlns:a16="http://schemas.microsoft.com/office/drawing/2014/main" id="{E7F4891E-F742-415A-B092-6A9318F0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75" y="3874392"/>
            <a:ext cx="769009" cy="76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4A82B8-1913-4834-99D5-F8C2AAE7ECE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3760" y="1180959"/>
            <a:ext cx="4856480" cy="36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888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ія.potx" id="{239057B5-21FB-45A0-BCC9-F9362CF33606}" vid="{2B59146E-D66C-4ECD-A706-009CA5B1FDF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Презентація</Template>
  <TotalTime>339</TotalTime>
  <Words>877</Words>
  <Application>Microsoft Office PowerPoint</Application>
  <PresentationFormat>Экран (16:9)</PresentationFormat>
  <Paragraphs>147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Sylfaen</vt:lpstr>
      <vt:lpstr>Arial</vt:lpstr>
      <vt:lpstr>Courier New</vt:lpstr>
      <vt:lpstr>Open Sans</vt:lpstr>
      <vt:lpstr>Economica</vt:lpstr>
      <vt:lpstr>Шаблон презентації кваліфікаційної роботи магістрів</vt:lpstr>
      <vt:lpstr>Програмна система для обліку проведення щеплень  </vt:lpstr>
      <vt:lpstr>Актуальність та мета роботи</vt:lpstr>
      <vt:lpstr>Огляд аналогів</vt:lpstr>
      <vt:lpstr>Постановка задачі</vt:lpstr>
      <vt:lpstr>Функціональні можливості (користувач-пацієнт)</vt:lpstr>
      <vt:lpstr>Функціональні можливості (користувач-лікар)</vt:lpstr>
      <vt:lpstr>Функціональні можливості (користувач-адміністратор)</vt:lpstr>
      <vt:lpstr>Вибір технологій розробки </vt:lpstr>
      <vt:lpstr>Архітектура створенного програмного забезпечення</vt:lpstr>
      <vt:lpstr>Проєктування бази даних</vt:lpstr>
      <vt:lpstr>Приклад реалізації – алгоритм пошуку доступних часових слотів для запису на щеплення</vt:lpstr>
      <vt:lpstr>Веб-інтерфейс користувача-пацієнта</vt:lpstr>
      <vt:lpstr>Веб-інтерфейс користувача-пацієнта</vt:lpstr>
      <vt:lpstr>Веб-інтерфейс користувача-лікаря </vt:lpstr>
      <vt:lpstr>Мобільний інтерфейс користувача-пацієнта</vt:lpstr>
      <vt:lpstr>Тестування</vt:lpstr>
      <vt:lpstr>Підсумки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обліку проведення щеплень  </dc:title>
  <dc:creator>Якушев Нікіта</dc:creator>
  <cp:lastModifiedBy>Якушев Нікіта</cp:lastModifiedBy>
  <cp:revision>87</cp:revision>
  <dcterms:created xsi:type="dcterms:W3CDTF">2025-06-04T06:35:29Z</dcterms:created>
  <dcterms:modified xsi:type="dcterms:W3CDTF">2025-06-08T16:47:35Z</dcterms:modified>
</cp:coreProperties>
</file>